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75" r:id="rId4"/>
    <p:sldId id="257" r:id="rId5"/>
    <p:sldId id="258" r:id="rId6"/>
    <p:sldId id="259" r:id="rId7"/>
    <p:sldId id="260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3B3D"/>
    <a:srgbClr val="264038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8FF84-80B4-41A0-8737-4B8F2FDB8FD5}" type="doc">
      <dgm:prSet loTypeId="urn:microsoft.com/office/officeart/2005/8/layout/venn2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C6EACA4-7577-4FCE-B73A-CC6BAB5CE7D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Artificial Intelligence</a:t>
          </a:r>
          <a:endParaRPr lang="en-US" dirty="0">
            <a:solidFill>
              <a:schemeClr val="tx1"/>
            </a:solidFill>
          </a:endParaRPr>
        </a:p>
      </dgm:t>
    </dgm:pt>
    <dgm:pt modelId="{001967C8-228F-4CC0-B204-E2D3E6EBE272}" type="parTrans" cxnId="{D9EB2E87-197F-48FF-9435-A35574F8C549}">
      <dgm:prSet/>
      <dgm:spPr/>
      <dgm:t>
        <a:bodyPr/>
        <a:lstStyle/>
        <a:p>
          <a:endParaRPr lang="en-US"/>
        </a:p>
      </dgm:t>
    </dgm:pt>
    <dgm:pt modelId="{57298C85-80F8-426E-B237-62EE805CC263}" type="sibTrans" cxnId="{D9EB2E87-197F-48FF-9435-A35574F8C549}">
      <dgm:prSet/>
      <dgm:spPr/>
      <dgm:t>
        <a:bodyPr/>
        <a:lstStyle/>
        <a:p>
          <a:endParaRPr lang="en-US"/>
        </a:p>
      </dgm:t>
    </dgm:pt>
    <dgm:pt modelId="{89C1C026-23C3-41E0-BE5A-C346D5B67DD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Vacuum tubes</a:t>
          </a:r>
          <a:endParaRPr lang="en-US" dirty="0">
            <a:solidFill>
              <a:schemeClr val="tx1"/>
            </a:solidFill>
          </a:endParaRPr>
        </a:p>
      </dgm:t>
    </dgm:pt>
    <dgm:pt modelId="{A23F268F-A419-44CB-9802-83D9A70B6C12}" type="parTrans" cxnId="{41BC7F1D-A81C-472A-826F-051EE03A4A71}">
      <dgm:prSet/>
      <dgm:spPr/>
      <dgm:t>
        <a:bodyPr/>
        <a:lstStyle/>
        <a:p>
          <a:endParaRPr lang="en-US"/>
        </a:p>
      </dgm:t>
    </dgm:pt>
    <dgm:pt modelId="{36800DF4-847B-4B66-A605-69FBA5414563}" type="sibTrans" cxnId="{41BC7F1D-A81C-472A-826F-051EE03A4A71}">
      <dgm:prSet/>
      <dgm:spPr/>
      <dgm:t>
        <a:bodyPr/>
        <a:lstStyle/>
        <a:p>
          <a:endParaRPr lang="en-US"/>
        </a:p>
      </dgm:t>
    </dgm:pt>
    <dgm:pt modelId="{8F541B47-0BE5-4D62-85ED-A7BE1D776CD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Microprocessors</a:t>
          </a:r>
          <a:endParaRPr lang="en-US" dirty="0">
            <a:solidFill>
              <a:schemeClr val="tx1"/>
            </a:solidFill>
          </a:endParaRPr>
        </a:p>
      </dgm:t>
    </dgm:pt>
    <dgm:pt modelId="{C5936031-064C-48EE-AB69-90EFA378DC9D}" type="sibTrans" cxnId="{667E549B-ACDC-4032-A685-7AB062DA2E64}">
      <dgm:prSet/>
      <dgm:spPr/>
      <dgm:t>
        <a:bodyPr/>
        <a:lstStyle/>
        <a:p>
          <a:endParaRPr lang="en-US"/>
        </a:p>
      </dgm:t>
    </dgm:pt>
    <dgm:pt modelId="{EBDC597A-1CE8-46EB-9005-049EE203D94C}" type="parTrans" cxnId="{667E549B-ACDC-4032-A685-7AB062DA2E64}">
      <dgm:prSet/>
      <dgm:spPr/>
      <dgm:t>
        <a:bodyPr/>
        <a:lstStyle/>
        <a:p>
          <a:endParaRPr lang="en-US"/>
        </a:p>
      </dgm:t>
    </dgm:pt>
    <dgm:pt modelId="{56A9228D-E564-4160-A3A1-AFEE1E168F8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Integrated Circuits</a:t>
          </a:r>
          <a:endParaRPr lang="en-US" dirty="0">
            <a:solidFill>
              <a:schemeClr val="tx1"/>
            </a:solidFill>
          </a:endParaRPr>
        </a:p>
      </dgm:t>
    </dgm:pt>
    <dgm:pt modelId="{F037E902-C4D4-44DA-B1BE-6B8EC57D79D9}" type="sibTrans" cxnId="{2FC5892C-FCBA-4560-A22A-A8004C8D54F3}">
      <dgm:prSet/>
      <dgm:spPr/>
      <dgm:t>
        <a:bodyPr/>
        <a:lstStyle/>
        <a:p>
          <a:endParaRPr lang="en-US"/>
        </a:p>
      </dgm:t>
    </dgm:pt>
    <dgm:pt modelId="{73B065AE-114C-40A2-9DF8-F6EDE99D3226}" type="parTrans" cxnId="{2FC5892C-FCBA-4560-A22A-A8004C8D54F3}">
      <dgm:prSet/>
      <dgm:spPr/>
      <dgm:t>
        <a:bodyPr/>
        <a:lstStyle/>
        <a:p>
          <a:endParaRPr lang="en-US"/>
        </a:p>
      </dgm:t>
    </dgm:pt>
    <dgm:pt modelId="{55607478-C2E9-468F-887E-630B0C45F5B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Transistors</a:t>
          </a:r>
          <a:endParaRPr lang="en-US" dirty="0">
            <a:solidFill>
              <a:schemeClr val="tx1"/>
            </a:solidFill>
          </a:endParaRPr>
        </a:p>
      </dgm:t>
    </dgm:pt>
    <dgm:pt modelId="{C9D9941D-360D-44A1-8D59-A032ECC53DCC}" type="sibTrans" cxnId="{8D36D870-FCC7-4CA8-8015-0007E9E94886}">
      <dgm:prSet/>
      <dgm:spPr/>
      <dgm:t>
        <a:bodyPr/>
        <a:lstStyle/>
        <a:p>
          <a:endParaRPr lang="en-US"/>
        </a:p>
      </dgm:t>
    </dgm:pt>
    <dgm:pt modelId="{83471C0A-2F81-457F-8D53-4E0E3E98180A}" type="parTrans" cxnId="{8D36D870-FCC7-4CA8-8015-0007E9E94886}">
      <dgm:prSet/>
      <dgm:spPr/>
      <dgm:t>
        <a:bodyPr/>
        <a:lstStyle/>
        <a:p>
          <a:endParaRPr lang="en-US"/>
        </a:p>
      </dgm:t>
    </dgm:pt>
    <dgm:pt modelId="{09E69B27-4F3D-4E75-A8C0-D230A0EE0E40}" type="pres">
      <dgm:prSet presAssocID="{40B8FF84-80B4-41A0-8737-4B8F2FDB8FD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858A0A-C1A7-45CB-B967-A3951A36FAE3}" type="pres">
      <dgm:prSet presAssocID="{40B8FF84-80B4-41A0-8737-4B8F2FDB8FD5}" presName="comp1" presStyleCnt="0"/>
      <dgm:spPr/>
    </dgm:pt>
    <dgm:pt modelId="{D882C9B8-A486-469E-9BD3-FF7AB1175A6F}" type="pres">
      <dgm:prSet presAssocID="{40B8FF84-80B4-41A0-8737-4B8F2FDB8FD5}" presName="circle1" presStyleLbl="node1" presStyleIdx="0" presStyleCnt="5" custScaleX="105882" custScaleY="92771" custLinFactNeighborX="531"/>
      <dgm:spPr/>
      <dgm:t>
        <a:bodyPr/>
        <a:lstStyle/>
        <a:p>
          <a:endParaRPr lang="en-US"/>
        </a:p>
      </dgm:t>
    </dgm:pt>
    <dgm:pt modelId="{7C42278F-E7C6-440B-812B-EC702C8A317D}" type="pres">
      <dgm:prSet presAssocID="{40B8FF84-80B4-41A0-8737-4B8F2FDB8FD5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58508-E01C-400C-8110-E83C6E5AEAFB}" type="pres">
      <dgm:prSet presAssocID="{40B8FF84-80B4-41A0-8737-4B8F2FDB8FD5}" presName="comp2" presStyleCnt="0"/>
      <dgm:spPr/>
    </dgm:pt>
    <dgm:pt modelId="{29416502-9EEA-493B-AC4B-BA2DBC49C795}" type="pres">
      <dgm:prSet presAssocID="{40B8FF84-80B4-41A0-8737-4B8F2FDB8FD5}" presName="circle2" presStyleLbl="node1" presStyleIdx="1" presStyleCnt="5" custScaleY="87101"/>
      <dgm:spPr/>
      <dgm:t>
        <a:bodyPr/>
        <a:lstStyle/>
        <a:p>
          <a:endParaRPr lang="en-US"/>
        </a:p>
      </dgm:t>
    </dgm:pt>
    <dgm:pt modelId="{13219C8C-B0C3-4934-921D-C8EB58458EE1}" type="pres">
      <dgm:prSet presAssocID="{40B8FF84-80B4-41A0-8737-4B8F2FDB8FD5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ACC8D-A3A5-4684-8DF1-1E6DA8E9D006}" type="pres">
      <dgm:prSet presAssocID="{40B8FF84-80B4-41A0-8737-4B8F2FDB8FD5}" presName="comp3" presStyleCnt="0"/>
      <dgm:spPr/>
    </dgm:pt>
    <dgm:pt modelId="{48B40C72-2F37-47CC-9B5B-D55B797CA80B}" type="pres">
      <dgm:prSet presAssocID="{40B8FF84-80B4-41A0-8737-4B8F2FDB8FD5}" presName="circle3" presStyleLbl="node1" presStyleIdx="2" presStyleCnt="5" custScaleY="85886"/>
      <dgm:spPr/>
      <dgm:t>
        <a:bodyPr/>
        <a:lstStyle/>
        <a:p>
          <a:endParaRPr lang="en-US"/>
        </a:p>
      </dgm:t>
    </dgm:pt>
    <dgm:pt modelId="{EB8CDA7C-1310-4687-95B5-29A6CC1F6219}" type="pres">
      <dgm:prSet presAssocID="{40B8FF84-80B4-41A0-8737-4B8F2FDB8FD5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E11A8-0653-46C0-BDD8-BDF89BECA9D4}" type="pres">
      <dgm:prSet presAssocID="{40B8FF84-80B4-41A0-8737-4B8F2FDB8FD5}" presName="comp4" presStyleCnt="0"/>
      <dgm:spPr/>
    </dgm:pt>
    <dgm:pt modelId="{DE0A0A0C-7976-42C4-B870-A0732AE7CC74}" type="pres">
      <dgm:prSet presAssocID="{40B8FF84-80B4-41A0-8737-4B8F2FDB8FD5}" presName="circle4" presStyleLbl="node1" presStyleIdx="3" presStyleCnt="5" custScaleY="79628"/>
      <dgm:spPr/>
      <dgm:t>
        <a:bodyPr/>
        <a:lstStyle/>
        <a:p>
          <a:endParaRPr lang="en-US"/>
        </a:p>
      </dgm:t>
    </dgm:pt>
    <dgm:pt modelId="{217FD7CB-85FC-4ED8-9980-DCA1F768F509}" type="pres">
      <dgm:prSet presAssocID="{40B8FF84-80B4-41A0-8737-4B8F2FDB8FD5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FFB77-78E0-4DB9-8993-E7698D49F8E1}" type="pres">
      <dgm:prSet presAssocID="{40B8FF84-80B4-41A0-8737-4B8F2FDB8FD5}" presName="comp5" presStyleCnt="0"/>
      <dgm:spPr/>
    </dgm:pt>
    <dgm:pt modelId="{6C5CBE42-E8D7-4033-A838-DEAEC568CE97}" type="pres">
      <dgm:prSet presAssocID="{40B8FF84-80B4-41A0-8737-4B8F2FDB8FD5}" presName="circle5" presStyleLbl="node1" presStyleIdx="4" presStyleCnt="5" custScaleY="68675"/>
      <dgm:spPr/>
      <dgm:t>
        <a:bodyPr/>
        <a:lstStyle/>
        <a:p>
          <a:endParaRPr lang="en-US"/>
        </a:p>
      </dgm:t>
    </dgm:pt>
    <dgm:pt modelId="{743F0665-6160-458A-9AC8-44C5F35F1C4E}" type="pres">
      <dgm:prSet presAssocID="{40B8FF84-80B4-41A0-8737-4B8F2FDB8FD5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D3D7BE-9916-45BE-921D-4DB5B555F4FD}" type="presOf" srcId="{89C1C026-23C3-41E0-BE5A-C346D5B67DDB}" destId="{743F0665-6160-458A-9AC8-44C5F35F1C4E}" srcOrd="1" destOrd="0" presId="urn:microsoft.com/office/officeart/2005/8/layout/venn2"/>
    <dgm:cxn modelId="{E0089642-7F3C-4B71-BA77-B8DE8288A59C}" type="presOf" srcId="{56A9228D-E564-4160-A3A1-AFEE1E168F88}" destId="{48B40C72-2F37-47CC-9B5B-D55B797CA80B}" srcOrd="0" destOrd="0" presId="urn:microsoft.com/office/officeart/2005/8/layout/venn2"/>
    <dgm:cxn modelId="{8D36D870-FCC7-4CA8-8015-0007E9E94886}" srcId="{40B8FF84-80B4-41A0-8737-4B8F2FDB8FD5}" destId="{55607478-C2E9-468F-887E-630B0C45F5B8}" srcOrd="3" destOrd="0" parTransId="{83471C0A-2F81-457F-8D53-4E0E3E98180A}" sibTransId="{C9D9941D-360D-44A1-8D59-A032ECC53DCC}"/>
    <dgm:cxn modelId="{2FC5892C-FCBA-4560-A22A-A8004C8D54F3}" srcId="{40B8FF84-80B4-41A0-8737-4B8F2FDB8FD5}" destId="{56A9228D-E564-4160-A3A1-AFEE1E168F88}" srcOrd="2" destOrd="0" parTransId="{73B065AE-114C-40A2-9DF8-F6EDE99D3226}" sibTransId="{F037E902-C4D4-44DA-B1BE-6B8EC57D79D9}"/>
    <dgm:cxn modelId="{5A4B7572-2B21-401B-AE13-2DB1C265DA77}" type="presOf" srcId="{55607478-C2E9-468F-887E-630B0C45F5B8}" destId="{DE0A0A0C-7976-42C4-B870-A0732AE7CC74}" srcOrd="0" destOrd="0" presId="urn:microsoft.com/office/officeart/2005/8/layout/venn2"/>
    <dgm:cxn modelId="{907BDF20-BB4E-4237-8E5A-B09BC224654A}" type="presOf" srcId="{40B8FF84-80B4-41A0-8737-4B8F2FDB8FD5}" destId="{09E69B27-4F3D-4E75-A8C0-D230A0EE0E40}" srcOrd="0" destOrd="0" presId="urn:microsoft.com/office/officeart/2005/8/layout/venn2"/>
    <dgm:cxn modelId="{D9EB2E87-197F-48FF-9435-A35574F8C549}" srcId="{40B8FF84-80B4-41A0-8737-4B8F2FDB8FD5}" destId="{1C6EACA4-7577-4FCE-B73A-CC6BAB5CE7D2}" srcOrd="0" destOrd="0" parTransId="{001967C8-228F-4CC0-B204-E2D3E6EBE272}" sibTransId="{57298C85-80F8-426E-B237-62EE805CC263}"/>
    <dgm:cxn modelId="{667E549B-ACDC-4032-A685-7AB062DA2E64}" srcId="{40B8FF84-80B4-41A0-8737-4B8F2FDB8FD5}" destId="{8F541B47-0BE5-4D62-85ED-A7BE1D776CDA}" srcOrd="1" destOrd="0" parTransId="{EBDC597A-1CE8-46EB-9005-049EE203D94C}" sibTransId="{C5936031-064C-48EE-AB69-90EFA378DC9D}"/>
    <dgm:cxn modelId="{77D70F00-22AD-4018-AFE6-81A4C17582DF}" type="presOf" srcId="{55607478-C2E9-468F-887E-630B0C45F5B8}" destId="{217FD7CB-85FC-4ED8-9980-DCA1F768F509}" srcOrd="1" destOrd="0" presId="urn:microsoft.com/office/officeart/2005/8/layout/venn2"/>
    <dgm:cxn modelId="{41BC7F1D-A81C-472A-826F-051EE03A4A71}" srcId="{40B8FF84-80B4-41A0-8737-4B8F2FDB8FD5}" destId="{89C1C026-23C3-41E0-BE5A-C346D5B67DDB}" srcOrd="4" destOrd="0" parTransId="{A23F268F-A419-44CB-9802-83D9A70B6C12}" sibTransId="{36800DF4-847B-4B66-A605-69FBA5414563}"/>
    <dgm:cxn modelId="{FFC9A289-CCB1-4495-800F-45DBF04E8621}" type="presOf" srcId="{1C6EACA4-7577-4FCE-B73A-CC6BAB5CE7D2}" destId="{7C42278F-E7C6-440B-812B-EC702C8A317D}" srcOrd="1" destOrd="0" presId="urn:microsoft.com/office/officeart/2005/8/layout/venn2"/>
    <dgm:cxn modelId="{973FA3DB-144E-49CB-BD8C-31947F7AD68A}" type="presOf" srcId="{8F541B47-0BE5-4D62-85ED-A7BE1D776CDA}" destId="{29416502-9EEA-493B-AC4B-BA2DBC49C795}" srcOrd="0" destOrd="0" presId="urn:microsoft.com/office/officeart/2005/8/layout/venn2"/>
    <dgm:cxn modelId="{9D9EB644-6CFB-4526-BB11-4D1CEB4B5C10}" type="presOf" srcId="{89C1C026-23C3-41E0-BE5A-C346D5B67DDB}" destId="{6C5CBE42-E8D7-4033-A838-DEAEC568CE97}" srcOrd="0" destOrd="0" presId="urn:microsoft.com/office/officeart/2005/8/layout/venn2"/>
    <dgm:cxn modelId="{6D0F2EB5-2613-4B10-81C5-0488273F8C1C}" type="presOf" srcId="{56A9228D-E564-4160-A3A1-AFEE1E168F88}" destId="{EB8CDA7C-1310-4687-95B5-29A6CC1F6219}" srcOrd="1" destOrd="0" presId="urn:microsoft.com/office/officeart/2005/8/layout/venn2"/>
    <dgm:cxn modelId="{5B291ECD-F527-4A8A-841D-5D13E77D22BD}" type="presOf" srcId="{1C6EACA4-7577-4FCE-B73A-CC6BAB5CE7D2}" destId="{D882C9B8-A486-469E-9BD3-FF7AB1175A6F}" srcOrd="0" destOrd="0" presId="urn:microsoft.com/office/officeart/2005/8/layout/venn2"/>
    <dgm:cxn modelId="{7777F4EC-7A18-4D0C-B68B-0DFC6C9979F3}" type="presOf" srcId="{8F541B47-0BE5-4D62-85ED-A7BE1D776CDA}" destId="{13219C8C-B0C3-4934-921D-C8EB58458EE1}" srcOrd="1" destOrd="0" presId="urn:microsoft.com/office/officeart/2005/8/layout/venn2"/>
    <dgm:cxn modelId="{7B8CECDD-C403-4302-8A18-1CEB78CE1B1D}" type="presParOf" srcId="{09E69B27-4F3D-4E75-A8C0-D230A0EE0E40}" destId="{81858A0A-C1A7-45CB-B967-A3951A36FAE3}" srcOrd="0" destOrd="0" presId="urn:microsoft.com/office/officeart/2005/8/layout/venn2"/>
    <dgm:cxn modelId="{9A740BD2-631D-4D2A-8623-AA187954DC98}" type="presParOf" srcId="{81858A0A-C1A7-45CB-B967-A3951A36FAE3}" destId="{D882C9B8-A486-469E-9BD3-FF7AB1175A6F}" srcOrd="0" destOrd="0" presId="urn:microsoft.com/office/officeart/2005/8/layout/venn2"/>
    <dgm:cxn modelId="{6DB6BB5F-E305-420E-894B-D54571476DB3}" type="presParOf" srcId="{81858A0A-C1A7-45CB-B967-A3951A36FAE3}" destId="{7C42278F-E7C6-440B-812B-EC702C8A317D}" srcOrd="1" destOrd="0" presId="urn:microsoft.com/office/officeart/2005/8/layout/venn2"/>
    <dgm:cxn modelId="{369258CA-CDC3-4EFE-B37F-D395904C68CD}" type="presParOf" srcId="{09E69B27-4F3D-4E75-A8C0-D230A0EE0E40}" destId="{CD858508-E01C-400C-8110-E83C6E5AEAFB}" srcOrd="1" destOrd="0" presId="urn:microsoft.com/office/officeart/2005/8/layout/venn2"/>
    <dgm:cxn modelId="{BEC781E8-1C9D-4B1E-B64A-560C422EA78D}" type="presParOf" srcId="{CD858508-E01C-400C-8110-E83C6E5AEAFB}" destId="{29416502-9EEA-493B-AC4B-BA2DBC49C795}" srcOrd="0" destOrd="0" presId="urn:microsoft.com/office/officeart/2005/8/layout/venn2"/>
    <dgm:cxn modelId="{6AA5A2DF-641D-422F-AC95-EF56FB4A820F}" type="presParOf" srcId="{CD858508-E01C-400C-8110-E83C6E5AEAFB}" destId="{13219C8C-B0C3-4934-921D-C8EB58458EE1}" srcOrd="1" destOrd="0" presId="urn:microsoft.com/office/officeart/2005/8/layout/venn2"/>
    <dgm:cxn modelId="{BCDA8663-BF4D-4013-86F3-6BB9187B83BD}" type="presParOf" srcId="{09E69B27-4F3D-4E75-A8C0-D230A0EE0E40}" destId="{2AEACC8D-A3A5-4684-8DF1-1E6DA8E9D006}" srcOrd="2" destOrd="0" presId="urn:microsoft.com/office/officeart/2005/8/layout/venn2"/>
    <dgm:cxn modelId="{671F375D-79BD-4981-9A24-D77625F24F7F}" type="presParOf" srcId="{2AEACC8D-A3A5-4684-8DF1-1E6DA8E9D006}" destId="{48B40C72-2F37-47CC-9B5B-D55B797CA80B}" srcOrd="0" destOrd="0" presId="urn:microsoft.com/office/officeart/2005/8/layout/venn2"/>
    <dgm:cxn modelId="{861AD135-A434-40A4-B643-EDE95A312AFC}" type="presParOf" srcId="{2AEACC8D-A3A5-4684-8DF1-1E6DA8E9D006}" destId="{EB8CDA7C-1310-4687-95B5-29A6CC1F6219}" srcOrd="1" destOrd="0" presId="urn:microsoft.com/office/officeart/2005/8/layout/venn2"/>
    <dgm:cxn modelId="{0C323004-5CA3-49E4-AA59-4EEFA4366F42}" type="presParOf" srcId="{09E69B27-4F3D-4E75-A8C0-D230A0EE0E40}" destId="{334E11A8-0653-46C0-BDD8-BDF89BECA9D4}" srcOrd="3" destOrd="0" presId="urn:microsoft.com/office/officeart/2005/8/layout/venn2"/>
    <dgm:cxn modelId="{A19301F8-97A4-4B42-90FE-639D95B59A90}" type="presParOf" srcId="{334E11A8-0653-46C0-BDD8-BDF89BECA9D4}" destId="{DE0A0A0C-7976-42C4-B870-A0732AE7CC74}" srcOrd="0" destOrd="0" presId="urn:microsoft.com/office/officeart/2005/8/layout/venn2"/>
    <dgm:cxn modelId="{5B822C28-6D48-48A1-886D-089C0CF0BA6C}" type="presParOf" srcId="{334E11A8-0653-46C0-BDD8-BDF89BECA9D4}" destId="{217FD7CB-85FC-4ED8-9980-DCA1F768F509}" srcOrd="1" destOrd="0" presId="urn:microsoft.com/office/officeart/2005/8/layout/venn2"/>
    <dgm:cxn modelId="{641D632C-C2CA-4816-8D36-80815207E7F7}" type="presParOf" srcId="{09E69B27-4F3D-4E75-A8C0-D230A0EE0E40}" destId="{69FFFB77-78E0-4DB9-8993-E7698D49F8E1}" srcOrd="4" destOrd="0" presId="urn:microsoft.com/office/officeart/2005/8/layout/venn2"/>
    <dgm:cxn modelId="{57659D68-FCA6-4694-92CB-80E7366CFE22}" type="presParOf" srcId="{69FFFB77-78E0-4DB9-8993-E7698D49F8E1}" destId="{6C5CBE42-E8D7-4033-A838-DEAEC568CE97}" srcOrd="0" destOrd="0" presId="urn:microsoft.com/office/officeart/2005/8/layout/venn2"/>
    <dgm:cxn modelId="{20401837-4AF5-4A88-B44F-3647CE4C6603}" type="presParOf" srcId="{69FFFB77-78E0-4DB9-8993-E7698D49F8E1}" destId="{743F0665-6160-458A-9AC8-44C5F35F1C4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82C9B8-A486-469E-9BD3-FF7AB1175A6F}">
      <dsp:nvSpPr>
        <dsp:cNvPr id="0" name=""/>
        <dsp:cNvSpPr/>
      </dsp:nvSpPr>
      <dsp:spPr>
        <a:xfrm>
          <a:off x="685777" y="228602"/>
          <a:ext cx="6696612" cy="586739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dk2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Artificial Intelligence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778468" y="521972"/>
        <a:ext cx="2511229" cy="586739"/>
      </dsp:txXfrm>
    </dsp:sp>
    <dsp:sp modelId="{29416502-9EEA-493B-AC4B-BA2DBC49C795}">
      <dsp:nvSpPr>
        <dsp:cNvPr id="0" name=""/>
        <dsp:cNvSpPr/>
      </dsp:nvSpPr>
      <dsp:spPr>
        <a:xfrm>
          <a:off x="1312544" y="1295409"/>
          <a:ext cx="5375910" cy="468247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dk2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Microprocessors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41319" y="1564651"/>
        <a:ext cx="2318361" cy="538484"/>
      </dsp:txXfrm>
    </dsp:sp>
    <dsp:sp modelId="{48B40C72-2F37-47CC-9B5B-D55B797CA80B}">
      <dsp:nvSpPr>
        <dsp:cNvPr id="0" name=""/>
        <dsp:cNvSpPr/>
      </dsp:nvSpPr>
      <dsp:spPr>
        <a:xfrm>
          <a:off x="1786889" y="2209808"/>
          <a:ext cx="4427220" cy="380236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dk2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Integrated Circuits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54956" y="2472171"/>
        <a:ext cx="2291086" cy="524725"/>
      </dsp:txXfrm>
    </dsp:sp>
    <dsp:sp modelId="{DE0A0A0C-7976-42C4-B870-A0732AE7CC74}">
      <dsp:nvSpPr>
        <dsp:cNvPr id="0" name=""/>
        <dsp:cNvSpPr/>
      </dsp:nvSpPr>
      <dsp:spPr>
        <a:xfrm>
          <a:off x="2261234" y="3200393"/>
          <a:ext cx="3478530" cy="276988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dk2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Transistors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061296" y="3449682"/>
        <a:ext cx="1878406" cy="498579"/>
      </dsp:txXfrm>
    </dsp:sp>
    <dsp:sp modelId="{6C5CBE42-E8D7-4033-A838-DEAEC568CE97}">
      <dsp:nvSpPr>
        <dsp:cNvPr id="0" name=""/>
        <dsp:cNvSpPr/>
      </dsp:nvSpPr>
      <dsp:spPr>
        <a:xfrm>
          <a:off x="2735580" y="4190996"/>
          <a:ext cx="2529840" cy="173736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dk2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Vacuum tubes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106066" y="4625338"/>
        <a:ext cx="1788867" cy="868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03C01-E307-40FB-B832-E233D060438D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E322D-3117-49CB-964E-9003A7A644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EB22-7BE2-4EBE-8601-D1426C50DFC4}" type="datetime1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BF2-1AA4-4A16-9257-5357A82A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763C-C4A7-4BCC-B4B7-4830173102F3}" type="datetime1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BF2-1AA4-4A16-9257-5357A82A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D669-10CC-47B4-8D4D-513905E60832}" type="datetime1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BF2-1AA4-4A16-9257-5357A82A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9CB5-0738-44E9-89C5-D38141043A6D}" type="datetime1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BF2-1AA4-4A16-9257-5357A82A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3D3E-2FE7-4475-B93D-42D507664E74}" type="datetime1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BF2-1AA4-4A16-9257-5357A82A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1E87-7E3D-47C5-B843-176637A15D0A}" type="datetime1">
              <a:rPr lang="en-US" smtClean="0"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BF2-1AA4-4A16-9257-5357A82A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18A2-4419-41B3-94DE-030B0507D51E}" type="datetime1">
              <a:rPr lang="en-US" smtClean="0"/>
              <a:t>3/1/2011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BF2-1AA4-4A16-9257-5357A82A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9A05-D5FE-40B3-8ABA-FAF5F4381DA0}" type="datetime1">
              <a:rPr lang="en-US" smtClean="0"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BF2-1AA4-4A16-9257-5357A82A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02E8-7C0D-4E56-A8F8-536F4F1AC702}" type="datetime1">
              <a:rPr lang="en-US" smtClean="0"/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BF2-1AA4-4A16-9257-5357A82A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EB17-7AE1-4C59-9866-02CA17ACF718}" type="datetime1">
              <a:rPr lang="en-US" smtClean="0"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BF2-1AA4-4A16-9257-5357A82A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9EBD-0445-4A0C-8B71-C08233264C70}" type="datetime1">
              <a:rPr lang="en-US" smtClean="0"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CBF2-1AA4-4A16-9257-5357A82A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76991-970F-4B51-8C5D-96AB7EA8E3E7}" type="datetime1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CBF2-1AA4-4A16-9257-5357A82A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it.yolasite.com/" TargetMode="External"/><Relationship Id="rId2" Type="http://schemas.openxmlformats.org/officeDocument/2006/relationships/hyperlink" Target="http://www.presentationpoint.yolasite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xploretomorrow.blogspot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Generations Of Computer</a:t>
            </a:r>
            <a:endParaRPr lang="en-US" b="1" i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Transistors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14500"/>
            <a:ext cx="52578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Computer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dirty="0" smtClean="0"/>
              <a:t>Third Generation (1964-1971)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458200" cy="4572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The development of the </a:t>
            </a:r>
            <a:r>
              <a:rPr lang="en-US" sz="2000" dirty="0" smtClean="0">
                <a:solidFill>
                  <a:srgbClr val="853B3D"/>
                </a:solidFill>
              </a:rPr>
              <a:t>integrated circuits </a:t>
            </a:r>
            <a:r>
              <a:rPr lang="en-US" sz="2000" dirty="0" smtClean="0">
                <a:solidFill>
                  <a:schemeClr val="tx1"/>
                </a:solidFill>
              </a:rPr>
              <a:t>was the hallmark of the third generation of computers.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Transistors were miniaturized and placed on silicon chips, called semiconductors, which drastically </a:t>
            </a:r>
            <a:r>
              <a:rPr lang="en-US" sz="2000" dirty="0" smtClean="0">
                <a:solidFill>
                  <a:srgbClr val="853B3D"/>
                </a:solidFill>
              </a:rPr>
              <a:t>increased the speed and efficiency</a:t>
            </a:r>
            <a:r>
              <a:rPr lang="en-US" sz="2000" dirty="0" smtClean="0">
                <a:solidFill>
                  <a:schemeClr val="tx1"/>
                </a:solidFill>
              </a:rPr>
              <a:t> of computers.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Instead of </a:t>
            </a:r>
            <a:r>
              <a:rPr lang="en-US" sz="2000" dirty="0" smtClean="0">
                <a:solidFill>
                  <a:srgbClr val="C00000"/>
                </a:solidFill>
              </a:rPr>
              <a:t>punched cards and printouts</a:t>
            </a:r>
            <a:r>
              <a:rPr lang="en-US" sz="2000" dirty="0" smtClean="0">
                <a:solidFill>
                  <a:schemeClr val="tx1"/>
                </a:solidFill>
              </a:rPr>
              <a:t>, users interacted with third generation computers through </a:t>
            </a:r>
            <a:r>
              <a:rPr lang="en-US" sz="2000" dirty="0" smtClean="0">
                <a:solidFill>
                  <a:srgbClr val="853B3D"/>
                </a:solidFill>
              </a:rPr>
              <a:t>keyboards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smtClean="0">
                <a:solidFill>
                  <a:srgbClr val="853B3D"/>
                </a:solidFill>
              </a:rPr>
              <a:t>monitors</a:t>
            </a:r>
            <a:r>
              <a:rPr lang="en-US" sz="2000" dirty="0" smtClean="0">
                <a:solidFill>
                  <a:schemeClr val="tx1"/>
                </a:solidFill>
              </a:rPr>
              <a:t> and interfaced with an </a:t>
            </a:r>
            <a:r>
              <a:rPr lang="en-US" sz="2000" dirty="0" smtClean="0">
                <a:solidFill>
                  <a:srgbClr val="853B3D"/>
                </a:solidFill>
              </a:rPr>
              <a:t>operating system.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Operating System allowed the device to run </a:t>
            </a:r>
            <a:r>
              <a:rPr lang="en-US" sz="2000" dirty="0" smtClean="0">
                <a:solidFill>
                  <a:srgbClr val="853B3D"/>
                </a:solidFill>
              </a:rPr>
              <a:t>many different applications at one time</a:t>
            </a:r>
            <a:r>
              <a:rPr lang="en-US" sz="2000" dirty="0" smtClean="0">
                <a:solidFill>
                  <a:schemeClr val="tx1"/>
                </a:solidFill>
              </a:rPr>
              <a:t> with a central program that monitored the memory.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Computers for the </a:t>
            </a:r>
            <a:r>
              <a:rPr lang="en-US" sz="2000" dirty="0" smtClean="0">
                <a:solidFill>
                  <a:srgbClr val="853B3D"/>
                </a:solidFill>
              </a:rPr>
              <a:t>first</a:t>
            </a:r>
            <a:r>
              <a:rPr lang="en-US" sz="2000" dirty="0" smtClean="0">
                <a:solidFill>
                  <a:schemeClr val="tx1"/>
                </a:solidFill>
              </a:rPr>
              <a:t> time became accessible to a mass audience because they were </a:t>
            </a:r>
            <a:r>
              <a:rPr lang="en-US" sz="2000" dirty="0" smtClean="0">
                <a:solidFill>
                  <a:srgbClr val="853B3D"/>
                </a:solidFill>
              </a:rPr>
              <a:t>smaller and cheaper </a:t>
            </a:r>
            <a:r>
              <a:rPr lang="en-US" sz="2000" dirty="0" smtClean="0">
                <a:solidFill>
                  <a:schemeClr val="tx1"/>
                </a:solidFill>
              </a:rPr>
              <a:t>than their predecessors.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Circuit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977" y="1600200"/>
            <a:ext cx="44440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Generation Computer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46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Fourth Generation (1971-present)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853B3D"/>
                </a:solidFill>
              </a:rPr>
              <a:t>microprocessor</a:t>
            </a:r>
            <a:r>
              <a:rPr lang="en-US" sz="2000" dirty="0" smtClean="0"/>
              <a:t> brought the fourth generation of computers.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In the world of personal computers, the terms microprocessor and CPU are used </a:t>
            </a:r>
            <a:r>
              <a:rPr lang="en-US" sz="2000" dirty="0" smtClean="0">
                <a:solidFill>
                  <a:srgbClr val="853B3D"/>
                </a:solidFill>
              </a:rPr>
              <a:t>interchangeably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What in the first generation filled an entire room could now fit in the </a:t>
            </a:r>
            <a:r>
              <a:rPr lang="en-US" sz="2000" dirty="0" smtClean="0">
                <a:solidFill>
                  <a:srgbClr val="853B3D"/>
                </a:solidFill>
              </a:rPr>
              <a:t>palm of the hand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A microprocessor can move data from one memory location to another.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Three basic characteristics differentiate microprocessors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53B3D"/>
                </a:solidFill>
              </a:rPr>
              <a:t>Instruction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53B3D"/>
                </a:solidFill>
              </a:rPr>
              <a:t>Bandwidth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53B3D"/>
                </a:solidFill>
              </a:rPr>
              <a:t>Clock Speed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Two typical components of a CPU (processor) are: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53B3D"/>
                </a:solidFill>
              </a:rPr>
              <a:t>The arithmetic logic unit (ALU)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853B3D"/>
                </a:solidFill>
              </a:rPr>
              <a:t>The control unit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AMD Microprocessor 		IBM Microprocessor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73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774" y="1828800"/>
            <a:ext cx="3988376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Fourth Generation Computers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373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Fifth Generation (Present And Beyond)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Fifth generation computing devices, based on </a:t>
            </a:r>
            <a:r>
              <a:rPr lang="en-US" sz="2000" dirty="0" smtClean="0">
                <a:solidFill>
                  <a:srgbClr val="853B3D"/>
                </a:solidFill>
              </a:rPr>
              <a:t>artificial intelligence</a:t>
            </a:r>
            <a:r>
              <a:rPr lang="en-US" sz="2000" dirty="0" smtClean="0"/>
              <a:t>, are still in development. Though there are some applications, such as </a:t>
            </a:r>
            <a:r>
              <a:rPr lang="en-US" sz="2000" dirty="0" smtClean="0">
                <a:solidFill>
                  <a:srgbClr val="853B3D"/>
                </a:solidFill>
              </a:rPr>
              <a:t>voice recognition</a:t>
            </a:r>
            <a:r>
              <a:rPr lang="en-US" sz="2000" dirty="0" smtClean="0"/>
              <a:t>, that are being used today.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Artificial intelligence includes: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853B3D"/>
                </a:solidFill>
              </a:rPr>
              <a:t>Games Playing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853B3D"/>
                </a:solidFill>
              </a:rPr>
              <a:t>Expert Systems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853B3D"/>
                </a:solidFill>
              </a:rPr>
              <a:t>Natural Language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853B3D"/>
                </a:solidFill>
              </a:rPr>
              <a:t>Neural Networks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853B3D"/>
                </a:solidFill>
              </a:rPr>
              <a:t>Robotics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000" dirty="0" smtClean="0"/>
              <a:t>There are several programming languages that are known as AI languages because they are used almost exclusively for AI applications. The two most common are </a:t>
            </a:r>
            <a:r>
              <a:rPr lang="en-US" sz="2000" dirty="0" smtClean="0">
                <a:solidFill>
                  <a:srgbClr val="853B3D"/>
                </a:solidFill>
              </a:rPr>
              <a:t>LISP and Prolog</a:t>
            </a:r>
            <a:r>
              <a:rPr lang="en-US" sz="2000" dirty="0" smtClean="0"/>
              <a:t>.</a:t>
            </a:r>
            <a:endParaRPr lang="en-US" sz="2000" dirty="0">
              <a:solidFill>
                <a:srgbClr val="853B3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Recognition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87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 txBox="1">
            <a:spLocks/>
          </p:cNvSpPr>
          <p:nvPr/>
        </p:nvSpPr>
        <p:spPr>
          <a:xfrm>
            <a:off x="228600" y="228600"/>
            <a:ext cx="8686800" cy="60198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PRESENTED BY AND DESIGNED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 Point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out link below for more presentations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www.presentationpoint.yolasite.com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 BY: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 IT 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www.futureit.yolasite.com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SUPPORTED BY: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www.exploretomorrow.blogspot.com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Fifth Generation Computers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213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0"/>
            <a:ext cx="28479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05000"/>
            <a:ext cx="2857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u="sng" dirty="0" smtClean="0"/>
              <a:t>COMPUTER?</a:t>
            </a:r>
            <a:endParaRPr lang="en-US" sz="7200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" y="152400"/>
          <a:ext cx="8001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First Generation (1945-1956)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077200" cy="47244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The first Generation computers used </a:t>
            </a:r>
            <a:r>
              <a:rPr lang="en-US" sz="2000" dirty="0" smtClean="0">
                <a:solidFill>
                  <a:srgbClr val="853B3D"/>
                </a:solidFill>
              </a:rPr>
              <a:t>vacuum tubes </a:t>
            </a:r>
            <a:r>
              <a:rPr lang="en-US" sz="2000" dirty="0" smtClean="0">
                <a:solidFill>
                  <a:schemeClr val="tx1"/>
                </a:solidFill>
              </a:rPr>
              <a:t>for circuitry and </a:t>
            </a:r>
            <a:r>
              <a:rPr lang="en-US" sz="2000" dirty="0" smtClean="0">
                <a:solidFill>
                  <a:srgbClr val="853B3D"/>
                </a:solidFill>
              </a:rPr>
              <a:t>magnetic drums</a:t>
            </a:r>
            <a:r>
              <a:rPr lang="en-US" sz="2000" dirty="0" smtClean="0">
                <a:solidFill>
                  <a:schemeClr val="tx1"/>
                </a:solidFill>
              </a:rPr>
              <a:t> for memory.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They  were expensive and used to take entire rooms.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They used a lot of electricity, which generated a lot of </a:t>
            </a:r>
            <a:r>
              <a:rPr lang="en-US" sz="2000" dirty="0" smtClean="0">
                <a:solidFill>
                  <a:srgbClr val="FF0000"/>
                </a:solidFill>
              </a:rPr>
              <a:t>heat</a:t>
            </a:r>
            <a:r>
              <a:rPr lang="en-US" sz="2000" dirty="0" smtClean="0">
                <a:solidFill>
                  <a:schemeClr val="tx1"/>
                </a:solidFill>
              </a:rPr>
              <a:t> and caused </a:t>
            </a:r>
            <a:r>
              <a:rPr lang="en-US" sz="2000" dirty="0" smtClean="0">
                <a:solidFill>
                  <a:srgbClr val="FF0000"/>
                </a:solidFill>
              </a:rPr>
              <a:t>malfunctions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First generation computers relied on </a:t>
            </a:r>
            <a:r>
              <a:rPr lang="en-US" sz="2000" dirty="0" smtClean="0">
                <a:solidFill>
                  <a:srgbClr val="FF0000"/>
                </a:solidFill>
              </a:rPr>
              <a:t>machine language</a:t>
            </a:r>
            <a:r>
              <a:rPr lang="en-US" sz="2000" dirty="0" smtClean="0">
                <a:solidFill>
                  <a:schemeClr val="tx1"/>
                </a:solidFill>
              </a:rPr>
              <a:t>, the lowest-level programming language understood by computers, and it could only solve One problem at a time.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Input was based on </a:t>
            </a:r>
            <a:r>
              <a:rPr lang="en-US" sz="2000" dirty="0" smtClean="0">
                <a:solidFill>
                  <a:srgbClr val="853B3D"/>
                </a:solidFill>
              </a:rPr>
              <a:t>punched cards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smtClean="0">
                <a:solidFill>
                  <a:srgbClr val="853B3D"/>
                </a:solidFill>
              </a:rPr>
              <a:t>paper tape</a:t>
            </a:r>
            <a:r>
              <a:rPr lang="en-US" sz="2000" dirty="0" smtClean="0">
                <a:solidFill>
                  <a:schemeClr val="tx1"/>
                </a:solidFill>
              </a:rPr>
              <a:t>, and output was displayed on printouts. 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rgbClr val="853B3D"/>
                </a:solidFill>
              </a:rPr>
              <a:t>UNIVAC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smtClean="0">
                <a:solidFill>
                  <a:srgbClr val="853B3D"/>
                </a:solidFill>
              </a:rPr>
              <a:t>ENIAC</a:t>
            </a:r>
            <a:r>
              <a:rPr lang="en-US" sz="2000" dirty="0" smtClean="0">
                <a:solidFill>
                  <a:schemeClr val="tx1"/>
                </a:solidFill>
              </a:rPr>
              <a:t> computers are examples of first-generation computing devices. 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ENIAC : “Electronic Numerical Integrator And Computer”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UNIVAC: “Universal Automatic Computer”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Vacuum tubes		Punched Cards</a:t>
            </a:r>
            <a:endParaRPr lang="en-US" sz="3600" dirty="0"/>
          </a:p>
        </p:txBody>
      </p:sp>
      <p:pic>
        <p:nvPicPr>
          <p:cNvPr id="4" name="Picture 5" descr="180px-Triode_tube_schemat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295400"/>
            <a:ext cx="3276600" cy="5181600"/>
          </a:xfrm>
          <a:prstGeom prst="rect">
            <a:avLst/>
          </a:prstGeom>
          <a:noFill/>
        </p:spPr>
      </p:pic>
      <p:pic>
        <p:nvPicPr>
          <p:cNvPr id="6" name="Picture 5" descr="jaqu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343400" cy="4876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ENIAC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571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flat">
            <a:extrusionClr>
              <a:schemeClr val="accent2">
                <a:lumMod val="75000"/>
              </a:schemeClr>
            </a:extrusion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ENIAC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ENIAC Contained approximately 17,468 vacuum tubes, 7,200 crystal diodes, 1,500 relays, 70,000 resistors, 10,000 capacitors and around 5 million hand-soldered joints.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It weighed somewhere like </a:t>
            </a:r>
            <a:r>
              <a:rPr lang="en-US" sz="2000" dirty="0" smtClean="0">
                <a:solidFill>
                  <a:srgbClr val="FF0000"/>
                </a:solidFill>
              </a:rPr>
              <a:t>30 short tons </a:t>
            </a:r>
            <a:r>
              <a:rPr lang="en-US" sz="2000" dirty="0" smtClean="0"/>
              <a:t>(27 t).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It consumed somewhere around </a:t>
            </a:r>
            <a:r>
              <a:rPr lang="en-US" sz="2000" dirty="0" smtClean="0">
                <a:solidFill>
                  <a:srgbClr val="FF0000"/>
                </a:solidFill>
              </a:rPr>
              <a:t>150 kW of power</a:t>
            </a:r>
            <a:r>
              <a:rPr lang="en-US" sz="2000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ENIAC is </a:t>
            </a:r>
            <a:r>
              <a:rPr lang="en-US" sz="2000" dirty="0" smtClean="0">
                <a:solidFill>
                  <a:srgbClr val="853B3D"/>
                </a:solidFill>
              </a:rPr>
              <a:t>reliable, programmable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ENIAC is </a:t>
            </a:r>
            <a:r>
              <a:rPr lang="en-US" sz="2000" dirty="0" smtClean="0">
                <a:solidFill>
                  <a:srgbClr val="FF0000"/>
                </a:solidFill>
              </a:rPr>
              <a:t>not as easy </a:t>
            </a:r>
            <a:r>
              <a:rPr lang="en-US" sz="2000" dirty="0" smtClean="0"/>
              <a:t>and user friendly as the modern day computers.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99"/>
            <a:ext cx="7772400" cy="9906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Second Generation (1956-1963)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001000" cy="48768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853B3D"/>
                </a:solidFill>
              </a:rPr>
              <a:t>Transistors</a:t>
            </a:r>
            <a:r>
              <a:rPr lang="en-US" sz="2000" dirty="0" smtClean="0">
                <a:solidFill>
                  <a:schemeClr val="tx1"/>
                </a:solidFill>
              </a:rPr>
              <a:t> replaced vacuum tubes and ushered in the second generation of computers.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Transistors allowed computers to become </a:t>
            </a:r>
            <a:r>
              <a:rPr lang="en-US" sz="2000" dirty="0" smtClean="0">
                <a:solidFill>
                  <a:srgbClr val="853B3D"/>
                </a:solidFill>
              </a:rPr>
              <a:t>smaller, faster, cheaper, more energy-efficient and more reliable</a:t>
            </a:r>
            <a:r>
              <a:rPr lang="en-US" sz="2000" dirty="0" smtClean="0">
                <a:solidFill>
                  <a:schemeClr val="tx1"/>
                </a:solidFill>
              </a:rPr>
              <a:t> than their first-generation predecessors.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The transistor generated a great deal of </a:t>
            </a:r>
            <a:r>
              <a:rPr lang="en-US" sz="2000" dirty="0" smtClean="0">
                <a:solidFill>
                  <a:srgbClr val="FF0000"/>
                </a:solidFill>
              </a:rPr>
              <a:t>heat</a:t>
            </a:r>
            <a:r>
              <a:rPr lang="en-US" sz="2000" dirty="0" smtClean="0">
                <a:solidFill>
                  <a:schemeClr val="tx1"/>
                </a:solidFill>
              </a:rPr>
              <a:t> that subjected the computer to </a:t>
            </a:r>
            <a:r>
              <a:rPr lang="en-US" sz="2000" dirty="0" smtClean="0">
                <a:solidFill>
                  <a:srgbClr val="FF0000"/>
                </a:solidFill>
              </a:rPr>
              <a:t>damage</a:t>
            </a:r>
            <a:r>
              <a:rPr lang="en-US" sz="2000" dirty="0" smtClean="0">
                <a:solidFill>
                  <a:schemeClr val="tx1"/>
                </a:solidFill>
              </a:rPr>
              <a:t> but still it was a vast improvement over the vacuum tube.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Second-generation computers moved from machine language to symbolic, or </a:t>
            </a:r>
            <a:r>
              <a:rPr lang="en-US" sz="2000" dirty="0" smtClean="0">
                <a:solidFill>
                  <a:srgbClr val="853B3D"/>
                </a:solidFill>
              </a:rPr>
              <a:t>Assembly language</a:t>
            </a:r>
            <a:r>
              <a:rPr lang="en-US" sz="2000" dirty="0" smtClean="0">
                <a:solidFill>
                  <a:schemeClr val="tx1"/>
                </a:solidFill>
              </a:rPr>
              <a:t>, which allowed programmers to specify instructions in words.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These were the first computers that stored their instructions in their memory, which moved from a magnetic drum to magnetic core technology.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Copyright(c)2011 Presentation Point(www.presentationpoint.yolasite.com)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731</Words>
  <Application>Microsoft Office PowerPoint</Application>
  <PresentationFormat>On-screen Show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Generations Of Computer</vt:lpstr>
      <vt:lpstr>Slide 2</vt:lpstr>
      <vt:lpstr>COMPUTER?</vt:lpstr>
      <vt:lpstr>Slide 4</vt:lpstr>
      <vt:lpstr>First Generation (1945-1956)</vt:lpstr>
      <vt:lpstr>Vacuum tubes  Punched Cards</vt:lpstr>
      <vt:lpstr>ENIAC</vt:lpstr>
      <vt:lpstr>ENIAC</vt:lpstr>
      <vt:lpstr>Second Generation (1956-1963)</vt:lpstr>
      <vt:lpstr>Transistors</vt:lpstr>
      <vt:lpstr>Second Generation Computer</vt:lpstr>
      <vt:lpstr>Third Generation (1964-1971)</vt:lpstr>
      <vt:lpstr>Integrated Circuit</vt:lpstr>
      <vt:lpstr>Third Generation Computer</vt:lpstr>
      <vt:lpstr>Fourth Generation (1971-present)</vt:lpstr>
      <vt:lpstr>AMD Microprocessor   IBM Microprocessor</vt:lpstr>
      <vt:lpstr>Fourth Generation Computers</vt:lpstr>
      <vt:lpstr>Fifth Generation (Present And Beyond)</vt:lpstr>
      <vt:lpstr>Voice Recognition</vt:lpstr>
      <vt:lpstr>Fifth Generation Computers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Generations Of Computer</dc:title>
  <dc:subject>History Of Computers</dc:subject>
  <dc:creator>www.futureit.yolasite.com and www.presentationpoint.yolasite.com</dc:creator>
  <cp:keywords>Generations Of Computer, History of Computers</cp:keywords>
  <cp:lastModifiedBy>L1F10BSCS0025</cp:lastModifiedBy>
  <cp:revision>33</cp:revision>
  <dcterms:created xsi:type="dcterms:W3CDTF">2002-01-01T08:14:03Z</dcterms:created>
  <dcterms:modified xsi:type="dcterms:W3CDTF">2011-03-01T10:25:49Z</dcterms:modified>
  <cp:category>Computing</cp:category>
</cp:coreProperties>
</file>